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64" r:id="rId2"/>
    <p:sldId id="257" r:id="rId3"/>
    <p:sldId id="276" r:id="rId4"/>
    <p:sldId id="277" r:id="rId5"/>
    <p:sldId id="278" r:id="rId6"/>
    <p:sldId id="271" r:id="rId7"/>
    <p:sldId id="266" r:id="rId8"/>
    <p:sldId id="261" r:id="rId9"/>
    <p:sldId id="274" r:id="rId10"/>
    <p:sldId id="275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im_mass-200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aim_mass-2001.xlsx" TargetMode="External"/><Relationship Id="rId1" Type="http://schemas.openxmlformats.org/officeDocument/2006/relationships/image" Target="../media/image7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dirty="0" smtClean="0">
                <a:solidFill>
                  <a:srgbClr val="002060"/>
                </a:solidFill>
              </a:rPr>
              <a:t>Цели космической деятельности в 21 в.</a:t>
            </a:r>
            <a:endParaRPr lang="ru-RU" dirty="0">
              <a:solidFill>
                <a:srgbClr val="002060"/>
              </a:solidFill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6.367523467987446E-2"/>
                  <c:y val="-0.16377062013566571"/>
                </c:manualLayout>
              </c:layout>
              <c:showVal val="1"/>
            </c:dLbl>
            <c:dLbl>
              <c:idx val="1"/>
              <c:layout>
                <c:manualLayout>
                  <c:x val="2.9500464362863313E-2"/>
                  <c:y val="2.2526862454160815E-2"/>
                </c:manualLayout>
              </c:layout>
              <c:showVal val="1"/>
            </c:dLbl>
            <c:dLbl>
              <c:idx val="2"/>
              <c:layout>
                <c:manualLayout>
                  <c:x val="3.4152420886277207E-2"/>
                  <c:y val="-0.11270954819697172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002060"/>
                  </a:solidFill>
                </a:ln>
              </c:spPr>
            </c:leaderLines>
          </c:dLbls>
          <c:cat>
            <c:strRef>
              <c:f>Цели!$B$12:$E$12</c:f>
              <c:strCache>
                <c:ptCount val="4"/>
                <c:pt idx="0">
                  <c:v>Экономика</c:v>
                </c:pt>
                <c:pt idx="1">
                  <c:v>Оборона</c:v>
                </c:pt>
                <c:pt idx="2">
                  <c:v>Пилотируемая программа</c:v>
                </c:pt>
                <c:pt idx="3">
                  <c:v>Наука и технологии</c:v>
                </c:pt>
              </c:strCache>
            </c:strRef>
          </c:cat>
          <c:val>
            <c:numRef>
              <c:f>Цели!$B$13:$E$13</c:f>
              <c:numCache>
                <c:formatCode>0.0%</c:formatCode>
                <c:ptCount val="4"/>
                <c:pt idx="0">
                  <c:v>0.43968939655611861</c:v>
                </c:pt>
                <c:pt idx="1">
                  <c:v>0.21942229723066234</c:v>
                </c:pt>
                <c:pt idx="2">
                  <c:v>0.26755334230197525</c:v>
                </c:pt>
                <c:pt idx="3">
                  <c:v>7.3334963911244194E-2</c:v>
                </c:pt>
              </c:numCache>
            </c:numRef>
          </c:val>
        </c:ser>
      </c:pie3DChart>
    </c:plotArea>
    <c:legend>
      <c:legendPos val="b"/>
      <c:layout/>
      <c:txPr>
        <a:bodyPr/>
        <a:lstStyle/>
        <a:p>
          <a:pPr>
            <a:defRPr sz="1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dirty="0" smtClean="0"/>
              <a:t>Цели</a:t>
            </a:r>
            <a:r>
              <a:rPr lang="ru-RU" baseline="0" dirty="0" smtClean="0"/>
              <a:t> космической деятельности в 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ru-RU" baseline="0" dirty="0" smtClean="0"/>
              <a:t>Российской Федерации в 21 в.</a:t>
            </a:r>
            <a:r>
              <a:rPr lang="ru-RU" dirty="0" smtClean="0"/>
              <a:t>, </a:t>
            </a:r>
            <a:r>
              <a:rPr lang="ru-RU" dirty="0"/>
              <a:t>%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Ru_обр!$B$1</c:f>
              <c:strCache>
                <c:ptCount val="1"/>
                <c:pt idx="0">
                  <c:v>Мпр, %</c:v>
                </c:pt>
              </c:strCache>
            </c:strRef>
          </c:tx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Lbls>
            <c:dLbl>
              <c:idx val="4"/>
              <c:layout>
                <c:manualLayout>
                  <c:x val="8.6788271495317482E-2"/>
                  <c:y val="6.776770050295788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Ru_обр!$A$2:$A$6</c:f>
              <c:strCache>
                <c:ptCount val="5"/>
                <c:pt idx="0">
                  <c:v>Зарубежные заказчики</c:v>
                </c:pt>
                <c:pt idx="1">
                  <c:v>Оборона</c:v>
                </c:pt>
                <c:pt idx="2">
                  <c:v>Пилотируемая космонавтика</c:v>
                </c:pt>
                <c:pt idx="3">
                  <c:v>Экономика</c:v>
                </c:pt>
                <c:pt idx="4">
                  <c:v>Наука и технологии</c:v>
                </c:pt>
              </c:strCache>
            </c:strRef>
          </c:cat>
          <c:val>
            <c:numRef>
              <c:f>Ru_обр!$B$2:$B$6</c:f>
              <c:numCache>
                <c:formatCode>0.0%</c:formatCode>
                <c:ptCount val="5"/>
                <c:pt idx="0">
                  <c:v>0.47891797136989467</c:v>
                </c:pt>
                <c:pt idx="1">
                  <c:v>0.20652920406480271</c:v>
                </c:pt>
                <c:pt idx="2">
                  <c:v>0.17719885426791224</c:v>
                </c:pt>
                <c:pt idx="3">
                  <c:v>0.11359431149331567</c:v>
                </c:pt>
                <c:pt idx="4">
                  <c:v>2.3759658804076104E-2</c:v>
                </c:pt>
              </c:numCache>
            </c:numRef>
          </c:val>
        </c:ser>
      </c:pie3DChart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plotArea>
    <c:legend>
      <c:legendPos val="b"/>
      <c:layout/>
      <c:txPr>
        <a:bodyPr/>
        <a:lstStyle/>
        <a:p>
          <a:pPr>
            <a:defRPr sz="1800" b="1">
              <a:solidFill>
                <a:srgbClr val="002060"/>
              </a:solidFill>
            </a:defRPr>
          </a:pPr>
          <a:endParaRPr lang="ru-RU"/>
        </a:p>
      </c:txPr>
    </c:legend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A688A-E746-4697-90E1-ECE9E2C2CE51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C146C-049E-4830-9FDF-1910B1420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C146C-049E-4830-9FDF-1910B142087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C146C-049E-4830-9FDF-1910B142087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C146C-049E-4830-9FDF-1910B142087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C146C-049E-4830-9FDF-1910B142087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C146C-049E-4830-9FDF-1910B142087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C146C-049E-4830-9FDF-1910B142087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C146C-049E-4830-9FDF-1910B142087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C146C-049E-4830-9FDF-1910B142087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C146C-049E-4830-9FDF-1910B142087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C146C-049E-4830-9FDF-1910B142087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3200">
                <a:solidFill>
                  <a:srgbClr val="FF99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fld id="{EB791459-3660-46DF-BBDB-8A08B181C346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00775"/>
            <a:ext cx="2895600" cy="476250"/>
          </a:xfrm>
        </p:spPr>
        <p:txBody>
          <a:bodyPr/>
          <a:lstStyle>
            <a:lvl1pPr>
              <a:defRPr sz="1800"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fld id="{62AF454D-9C77-4F76-B109-114596B4F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751242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91459-3660-46DF-BBDB-8A08B181C346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F454D-9C77-4F76-B109-114596B4F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829625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73025"/>
            <a:ext cx="214153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3025"/>
            <a:ext cx="6273800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91459-3660-46DF-BBDB-8A08B181C346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F454D-9C77-4F76-B109-114596B4F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1033260"/>
      </p:ext>
    </p:extLst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91459-3660-46DF-BBDB-8A08B181C346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F454D-9C77-4F76-B109-114596B4F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414968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91459-3660-46DF-BBDB-8A08B181C346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F454D-9C77-4F76-B109-114596B4F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952246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91459-3660-46DF-BBDB-8A08B181C346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F454D-9C77-4F76-B109-114596B4F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0739472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91459-3660-46DF-BBDB-8A08B181C346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F454D-9C77-4F76-B109-114596B4F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4269414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91459-3660-46DF-BBDB-8A08B181C346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F454D-9C77-4F76-B109-114596B4F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7540461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91459-3660-46DF-BBDB-8A08B181C346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F454D-9C77-4F76-B109-114596B4F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1934401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91459-3660-46DF-BBDB-8A08B181C346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F454D-9C77-4F76-B109-114596B4F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3484898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91459-3660-46DF-BBDB-8A08B181C346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F454D-9C77-4F76-B109-114596B4F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130533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91459-3660-46DF-BBDB-8A08B181C346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F454D-9C77-4F76-B109-114596B4F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0736810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91459-3660-46DF-BBDB-8A08B181C346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F454D-9C77-4F76-B109-114596B4F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710045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 cstate="print"/>
          <a:srcRect/>
          <a:stretch>
            <a:fillRect r="-1686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  <a:defRPr/>
            </a:pPr>
            <a:endParaRPr lang="ru-RU" sz="240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  <a:defRPr/>
            </a:pPr>
            <a:endParaRPr lang="ru-RU" sz="2400">
              <a:solidFill>
                <a:schemeClr val="tx2"/>
              </a:solidFill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73025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5AB4"/>
                </a:solidFill>
              </a:defRPr>
            </a:lvl1pPr>
          </a:lstStyle>
          <a:p>
            <a:fld id="{EB791459-3660-46DF-BBDB-8A08B181C346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17800" y="6200775"/>
            <a:ext cx="370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5AB4"/>
                </a:solidFill>
              </a:defRPr>
            </a:lvl1pPr>
          </a:lstStyle>
          <a:p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5AB4"/>
                </a:solidFill>
              </a:defRPr>
            </a:lvl1pPr>
          </a:lstStyle>
          <a:p>
            <a:fld id="{62AF454D-9C77-4F76-B109-114596B4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ransition spd="med">
    <p:wipe dir="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_mois@mail.ru" TargetMode="External"/><Relationship Id="rId7" Type="http://schemas.openxmlformats.org/officeDocument/2006/relationships/hyperlink" Target="http://ivan-moiseyev.livejournal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nterstellar-flight.ru/" TargetMode="External"/><Relationship Id="rId5" Type="http://schemas.openxmlformats.org/officeDocument/2006/relationships/hyperlink" Target="http://www.mosspace.ru/" TargetMode="External"/><Relationship Id="rId4" Type="http://schemas.openxmlformats.org/officeDocument/2006/relationships/hyperlink" Target="http://path-2.narod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2357454"/>
          </a:xfrm>
        </p:spPr>
        <p:txBody>
          <a:bodyPr/>
          <a:lstStyle/>
          <a:p>
            <a:r>
              <a:rPr lang="ru-RU" sz="3600" dirty="0" smtClean="0"/>
              <a:t>Космонавтика в России и в мире. </a:t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i="1" dirty="0" smtClean="0"/>
              <a:t>Состояние и перспективы.</a:t>
            </a:r>
            <a:endParaRPr lang="ru-RU" sz="2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06.04.2017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57290" y="186641"/>
            <a:ext cx="53998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ctr"/>
            <a:r>
              <a:rPr lang="ru-RU" sz="4000" b="1" dirty="0" smtClean="0">
                <a:latin typeface="Arial" charset="0"/>
              </a:rPr>
              <a:t>Проблемы</a:t>
            </a:r>
            <a:endParaRPr lang="ru-RU" sz="4000" b="1" dirty="0"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472633"/>
            <a:ext cx="71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 err="1" smtClean="0"/>
              <a:t>Целеуказание</a:t>
            </a:r>
            <a:endParaRPr lang="ru-RU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Нормативно-правовое регулирование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Закрытость отрасли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4830087"/>
            <a:ext cx="71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Реформирование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Экономика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Международная кооперация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57290" y="4187145"/>
            <a:ext cx="53998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/>
            <a:r>
              <a:rPr lang="ru-RU" sz="2400" b="1" dirty="0" smtClean="0">
                <a:latin typeface="Arial" charset="0"/>
              </a:rPr>
              <a:t>Новые</a:t>
            </a:r>
            <a:endParaRPr lang="ru-RU" sz="2400" b="1" dirty="0">
              <a:latin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357290" y="1785926"/>
            <a:ext cx="53998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/>
            <a:r>
              <a:rPr lang="ru-RU" sz="2400" b="1" dirty="0" smtClean="0">
                <a:latin typeface="Arial" charset="0"/>
              </a:rPr>
              <a:t>Старые</a:t>
            </a:r>
            <a:endParaRPr lang="ru-RU" sz="2400" b="1" dirty="0">
              <a:latin typeface="Arial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64447" y="2357430"/>
            <a:ext cx="642581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ctr"/>
            <a:r>
              <a:rPr lang="ru-RU" sz="2000" b="1" dirty="0">
                <a:latin typeface="Arial" charset="0"/>
              </a:rPr>
              <a:t>Моисеев Иван Михайлович,</a:t>
            </a:r>
            <a:r>
              <a:rPr lang="ru-RU" sz="2000" dirty="0">
                <a:latin typeface="Arial" charset="0"/>
              </a:rPr>
              <a:t> </a:t>
            </a:r>
          </a:p>
          <a:p>
            <a:pPr indent="450850" algn="ctr"/>
            <a:r>
              <a:rPr lang="ru-RU" sz="2000" dirty="0" smtClean="0">
                <a:latin typeface="Arial" charset="0"/>
              </a:rPr>
              <a:t>Руководитель </a:t>
            </a:r>
            <a:r>
              <a:rPr lang="ru-RU" sz="2000" dirty="0">
                <a:latin typeface="Arial" charset="0"/>
              </a:rPr>
              <a:t>ИКП,</a:t>
            </a:r>
          </a:p>
          <a:p>
            <a:pPr indent="450850" algn="ctr"/>
            <a:r>
              <a:rPr lang="ru-RU" sz="2000" dirty="0">
                <a:latin typeface="Arial" charset="0"/>
              </a:rPr>
              <a:t>Научный руководитель МКК,</a:t>
            </a:r>
          </a:p>
          <a:p>
            <a:pPr indent="450850" algn="ctr"/>
            <a:r>
              <a:rPr lang="ru-RU" sz="2000" dirty="0" smtClean="0">
                <a:latin typeface="Arial" charset="0"/>
              </a:rPr>
              <a:t>Член экспертного совета </a:t>
            </a:r>
          </a:p>
          <a:p>
            <a:pPr indent="450850" algn="ctr"/>
            <a:r>
              <a:rPr lang="ru-RU" sz="2000" dirty="0" smtClean="0">
                <a:latin typeface="Arial" charset="0"/>
              </a:rPr>
              <a:t>при Правительстве Российской Федерации</a:t>
            </a:r>
            <a:endParaRPr lang="ru-RU" sz="2000" dirty="0">
              <a:latin typeface="Arial" charset="0"/>
            </a:endParaRPr>
          </a:p>
          <a:p>
            <a:pPr indent="450850" algn="ctr"/>
            <a:endParaRPr lang="ru-RU" sz="2000" dirty="0">
              <a:latin typeface="Arial" charset="0"/>
            </a:endParaRPr>
          </a:p>
          <a:p>
            <a:pPr indent="450850" algn="ctr"/>
            <a:r>
              <a:rPr lang="ru-RU" sz="2000" b="1" dirty="0" err="1">
                <a:latin typeface="Arial" charset="0"/>
                <a:hlinkClick r:id="rId3"/>
              </a:rPr>
              <a:t>i_mois@mail.ru</a:t>
            </a:r>
            <a:endParaRPr lang="ru-RU" sz="2000" b="1" dirty="0">
              <a:latin typeface="Arial" charset="0"/>
            </a:endParaRPr>
          </a:p>
          <a:p>
            <a:pPr indent="450850" algn="ctr"/>
            <a:endParaRPr lang="ru-RU" sz="2000" b="1" dirty="0">
              <a:latin typeface="Arial" charset="0"/>
            </a:endParaRPr>
          </a:p>
          <a:p>
            <a:pPr indent="450850" algn="ctr"/>
            <a:r>
              <a:rPr lang="ru-RU" sz="2400" b="1" dirty="0">
                <a:latin typeface="Times New Roman" pitchFamily="18" charset="0"/>
                <a:hlinkClick r:id="rId4"/>
              </a:rPr>
              <a:t>http://path-2.narod.ru</a:t>
            </a:r>
            <a:endParaRPr lang="ru-RU" sz="2400" b="1" dirty="0">
              <a:latin typeface="Times New Roman" pitchFamily="18" charset="0"/>
            </a:endParaRPr>
          </a:p>
          <a:p>
            <a:pPr indent="450850" algn="ctr"/>
            <a:r>
              <a:rPr lang="ru-RU" sz="2400" b="1" dirty="0" smtClean="0">
                <a:latin typeface="Times New Roman" pitchFamily="18" charset="0"/>
                <a:hlinkClick r:id="rId5"/>
              </a:rPr>
              <a:t>http</a:t>
            </a:r>
            <a:r>
              <a:rPr lang="ru-RU" sz="2400" b="1" dirty="0">
                <a:latin typeface="Times New Roman" pitchFamily="18" charset="0"/>
                <a:hlinkClick r:id="rId5"/>
              </a:rPr>
              <a:t>://www.mosspace.ru</a:t>
            </a:r>
            <a:endParaRPr lang="ru-RU" sz="2400" b="1" dirty="0">
              <a:latin typeface="Times New Roman" pitchFamily="18" charset="0"/>
            </a:endParaRPr>
          </a:p>
          <a:p>
            <a:pPr indent="450850" algn="ctr"/>
            <a:r>
              <a:rPr lang="en-US" b="1" dirty="0">
                <a:hlinkClick r:id="rId6"/>
              </a:rPr>
              <a:t>http://</a:t>
            </a:r>
            <a:r>
              <a:rPr lang="en-US" b="1" dirty="0" smtClean="0">
                <a:hlinkClick r:id="rId6"/>
              </a:rPr>
              <a:t>interstellar-flight.ru</a:t>
            </a:r>
            <a:endParaRPr lang="ru-RU" b="1" dirty="0" smtClean="0"/>
          </a:p>
          <a:p>
            <a:pPr indent="450850" algn="ctr"/>
            <a:r>
              <a:rPr lang="en-US" b="1" dirty="0" smtClean="0">
                <a:hlinkClick r:id="rId7"/>
              </a:rPr>
              <a:t>http://ivan-moiseyev.livejournal.com/</a:t>
            </a:r>
            <a:endParaRPr lang="ru-RU" b="1" dirty="0" smtClean="0"/>
          </a:p>
          <a:p>
            <a:pPr indent="450850" algn="ctr"/>
            <a:endParaRPr lang="ru-RU" sz="2000" b="1" dirty="0">
              <a:latin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28728" y="428604"/>
            <a:ext cx="64258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ctr"/>
            <a:r>
              <a:rPr lang="ru-RU" sz="4000" b="1" dirty="0" smtClean="0">
                <a:latin typeface="Arial" charset="0"/>
              </a:rPr>
              <a:t>Спасибо за внимание.</a:t>
            </a:r>
            <a:endParaRPr lang="ru-RU" sz="4000" b="1" dirty="0">
              <a:latin typeface="Arial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3" y="528639"/>
            <a:ext cx="8220075" cy="518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6090842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5-й этап?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400068"/>
            <a:ext cx="81153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545" y="785794"/>
            <a:ext cx="714291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96773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Инверсия.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(с)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Federal Aviation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Administration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(USA)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388" y="3500438"/>
          <a:ext cx="1054100" cy="241301"/>
        </p:xfrm>
        <a:graphic>
          <a:graphicData uri="http://schemas.openxmlformats.org/drawingml/2006/table">
            <a:tbl>
              <a:tblPr/>
              <a:tblGrid>
                <a:gridCol w="1054100"/>
              </a:tblGrid>
              <a:tr h="24130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928670"/>
            <a:ext cx="2100254" cy="212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500826" y="785794"/>
          <a:ext cx="1054100" cy="241301"/>
        </p:xfrm>
        <a:graphic>
          <a:graphicData uri="http://schemas.openxmlformats.org/drawingml/2006/table">
            <a:tbl>
              <a:tblPr/>
              <a:tblGrid>
                <a:gridCol w="1054100"/>
              </a:tblGrid>
              <a:tr h="24130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090842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Причина 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нверсия.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" y="371475"/>
            <a:ext cx="7639050" cy="541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92"/>
          <p:cNvSpPr>
            <a:spLocks noChangeShapeType="1"/>
          </p:cNvSpPr>
          <p:nvPr/>
        </p:nvSpPr>
        <p:spPr bwMode="auto">
          <a:xfrm>
            <a:off x="6875463" y="2420044"/>
            <a:ext cx="0" cy="25876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_s1032"/>
          <p:cNvSpPr>
            <a:spLocks noChangeArrowheads="1"/>
          </p:cNvSpPr>
          <p:nvPr/>
        </p:nvSpPr>
        <p:spPr bwMode="auto">
          <a:xfrm>
            <a:off x="395288" y="3069332"/>
            <a:ext cx="1728787" cy="6159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/>
              <a:t>Инфраструктура</a:t>
            </a:r>
          </a:p>
          <a:p>
            <a:pPr algn="ctr"/>
            <a:r>
              <a:rPr lang="ru-RU" sz="1200" b="1"/>
              <a:t>использования</a:t>
            </a:r>
          </a:p>
        </p:txBody>
      </p:sp>
      <p:sp>
        <p:nvSpPr>
          <p:cNvPr id="9" name="_s1032"/>
          <p:cNvSpPr>
            <a:spLocks noChangeArrowheads="1"/>
          </p:cNvSpPr>
          <p:nvPr/>
        </p:nvSpPr>
        <p:spPr bwMode="auto">
          <a:xfrm>
            <a:off x="5003800" y="3101082"/>
            <a:ext cx="1728788" cy="6159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/>
              <a:t>Фундаментальные</a:t>
            </a:r>
          </a:p>
          <a:p>
            <a:pPr algn="ctr"/>
            <a:r>
              <a:rPr lang="ru-RU" sz="1200" b="1" dirty="0" smtClean="0"/>
              <a:t>исследования</a:t>
            </a:r>
            <a:endParaRPr lang="ru-RU" sz="1200" b="1" dirty="0"/>
          </a:p>
        </p:txBody>
      </p:sp>
      <p:sp>
        <p:nvSpPr>
          <p:cNvPr id="10" name="_s1033"/>
          <p:cNvSpPr>
            <a:spLocks noChangeArrowheads="1"/>
          </p:cNvSpPr>
          <p:nvPr/>
        </p:nvSpPr>
        <p:spPr bwMode="auto">
          <a:xfrm>
            <a:off x="7020272" y="3101082"/>
            <a:ext cx="1906587" cy="6159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/>
              <a:t>Пилотируемые</a:t>
            </a:r>
          </a:p>
          <a:p>
            <a:pPr algn="ctr"/>
            <a:r>
              <a:rPr lang="ru-RU" sz="1200" b="1"/>
              <a:t>полеты</a:t>
            </a:r>
          </a:p>
        </p:txBody>
      </p:sp>
      <p:sp>
        <p:nvSpPr>
          <p:cNvPr id="11" name="_s1032"/>
          <p:cNvSpPr>
            <a:spLocks noChangeArrowheads="1"/>
          </p:cNvSpPr>
          <p:nvPr/>
        </p:nvSpPr>
        <p:spPr bwMode="auto">
          <a:xfrm>
            <a:off x="2555875" y="3101082"/>
            <a:ext cx="1728788" cy="6159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/>
              <a:t>Орбитальная</a:t>
            </a:r>
          </a:p>
          <a:p>
            <a:pPr algn="ctr"/>
            <a:r>
              <a:rPr lang="ru-RU" sz="1200" b="1"/>
              <a:t>группировка </a:t>
            </a:r>
          </a:p>
        </p:txBody>
      </p:sp>
      <p:sp>
        <p:nvSpPr>
          <p:cNvPr id="12" name="Line 76"/>
          <p:cNvSpPr>
            <a:spLocks noChangeShapeType="1"/>
          </p:cNvSpPr>
          <p:nvPr/>
        </p:nvSpPr>
        <p:spPr bwMode="auto">
          <a:xfrm>
            <a:off x="2339975" y="2450207"/>
            <a:ext cx="0" cy="25876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Line 77"/>
          <p:cNvSpPr>
            <a:spLocks noChangeShapeType="1"/>
          </p:cNvSpPr>
          <p:nvPr/>
        </p:nvSpPr>
        <p:spPr bwMode="auto">
          <a:xfrm flipV="1">
            <a:off x="1331913" y="2708969"/>
            <a:ext cx="0" cy="36036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Line 78"/>
          <p:cNvSpPr>
            <a:spLocks noChangeShapeType="1"/>
          </p:cNvSpPr>
          <p:nvPr/>
        </p:nvSpPr>
        <p:spPr bwMode="auto">
          <a:xfrm>
            <a:off x="1331913" y="2708969"/>
            <a:ext cx="208756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" name="Line 79"/>
          <p:cNvSpPr>
            <a:spLocks noChangeShapeType="1"/>
          </p:cNvSpPr>
          <p:nvPr/>
        </p:nvSpPr>
        <p:spPr bwMode="auto">
          <a:xfrm>
            <a:off x="3419475" y="2708969"/>
            <a:ext cx="0" cy="39211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" name="Line 93"/>
          <p:cNvSpPr>
            <a:spLocks noChangeShapeType="1"/>
          </p:cNvSpPr>
          <p:nvPr/>
        </p:nvSpPr>
        <p:spPr bwMode="auto">
          <a:xfrm flipV="1">
            <a:off x="5867400" y="2678807"/>
            <a:ext cx="0" cy="4222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" name="Line 94"/>
          <p:cNvSpPr>
            <a:spLocks noChangeShapeType="1"/>
          </p:cNvSpPr>
          <p:nvPr/>
        </p:nvSpPr>
        <p:spPr bwMode="auto">
          <a:xfrm>
            <a:off x="5867400" y="2678807"/>
            <a:ext cx="2087563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" name="Line 95"/>
          <p:cNvSpPr>
            <a:spLocks noChangeShapeType="1"/>
          </p:cNvSpPr>
          <p:nvPr/>
        </p:nvSpPr>
        <p:spPr bwMode="auto">
          <a:xfrm>
            <a:off x="7954963" y="2678807"/>
            <a:ext cx="0" cy="4222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" name="_s1033"/>
          <p:cNvSpPr>
            <a:spLocks noChangeArrowheads="1"/>
          </p:cNvSpPr>
          <p:nvPr/>
        </p:nvSpPr>
        <p:spPr bwMode="auto">
          <a:xfrm>
            <a:off x="3000375" y="556319"/>
            <a:ext cx="3260725" cy="6159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/>
              <a:t>Космическая стратегия</a:t>
            </a:r>
          </a:p>
        </p:txBody>
      </p:sp>
      <p:sp>
        <p:nvSpPr>
          <p:cNvPr id="20" name="_s1033"/>
          <p:cNvSpPr>
            <a:spLocks noChangeArrowheads="1"/>
          </p:cNvSpPr>
          <p:nvPr/>
        </p:nvSpPr>
        <p:spPr bwMode="auto">
          <a:xfrm>
            <a:off x="1385888" y="1834257"/>
            <a:ext cx="1906587" cy="6159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/>
              <a:t>«Полет к Земле»</a:t>
            </a:r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 rot="16200000" flipH="1">
            <a:off x="5449888" y="349944"/>
            <a:ext cx="631825" cy="2244725"/>
          </a:xfrm>
          <a:prstGeom prst="bentConnector3">
            <a:avLst>
              <a:gd name="adj1" fmla="val 5150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2" name="Shape 28"/>
          <p:cNvCxnSpPr/>
          <p:nvPr/>
        </p:nvCxnSpPr>
        <p:spPr>
          <a:xfrm rot="10800000" flipV="1">
            <a:off x="2352675" y="1480244"/>
            <a:ext cx="2290763" cy="354013"/>
          </a:xfrm>
          <a:prstGeom prst="bentConnector2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23" name="_s1033"/>
          <p:cNvSpPr>
            <a:spLocks noChangeArrowheads="1"/>
          </p:cNvSpPr>
          <p:nvPr/>
        </p:nvSpPr>
        <p:spPr bwMode="auto">
          <a:xfrm>
            <a:off x="5940152" y="1782514"/>
            <a:ext cx="1906587" cy="6159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/>
              <a:t>«Полет к </a:t>
            </a:r>
            <a:r>
              <a:rPr lang="ru-RU" sz="1200" b="1" dirty="0" smtClean="0"/>
              <a:t>звездам»</a:t>
            </a:r>
            <a:endParaRPr lang="ru-RU" sz="1200" b="1" dirty="0"/>
          </a:p>
        </p:txBody>
      </p:sp>
      <p:sp>
        <p:nvSpPr>
          <p:cNvPr id="24" name="Line 92"/>
          <p:cNvSpPr>
            <a:spLocks noChangeShapeType="1"/>
          </p:cNvSpPr>
          <p:nvPr/>
        </p:nvSpPr>
        <p:spPr bwMode="auto">
          <a:xfrm>
            <a:off x="5867599" y="3717032"/>
            <a:ext cx="0" cy="25876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5" name="_s1032"/>
          <p:cNvSpPr>
            <a:spLocks noChangeArrowheads="1"/>
          </p:cNvSpPr>
          <p:nvPr/>
        </p:nvSpPr>
        <p:spPr bwMode="auto">
          <a:xfrm>
            <a:off x="3995936" y="4398070"/>
            <a:ext cx="1728788" cy="6159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/>
              <a:t>Астрономия,</a:t>
            </a:r>
            <a:endParaRPr lang="ru-RU" sz="1100" b="1" dirty="0"/>
          </a:p>
          <a:p>
            <a:pPr algn="ctr"/>
            <a:r>
              <a:rPr lang="ru-RU" sz="1100" b="1" dirty="0"/>
              <a:t>астрофизика</a:t>
            </a:r>
          </a:p>
        </p:txBody>
      </p:sp>
      <p:sp>
        <p:nvSpPr>
          <p:cNvPr id="26" name="_s1033"/>
          <p:cNvSpPr>
            <a:spLocks noChangeArrowheads="1"/>
          </p:cNvSpPr>
          <p:nvPr/>
        </p:nvSpPr>
        <p:spPr bwMode="auto">
          <a:xfrm>
            <a:off x="6012408" y="4398070"/>
            <a:ext cx="1906587" cy="6159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/>
              <a:t>Автоматические </a:t>
            </a:r>
          </a:p>
          <a:p>
            <a:pPr algn="ctr"/>
            <a:r>
              <a:rPr lang="ru-RU" sz="1100" b="1" dirty="0" smtClean="0"/>
              <a:t>межпланетные</a:t>
            </a:r>
          </a:p>
          <a:p>
            <a:pPr algn="ctr"/>
            <a:r>
              <a:rPr lang="ru-RU" sz="1100" b="1" dirty="0" smtClean="0"/>
              <a:t>станции</a:t>
            </a:r>
            <a:endParaRPr lang="ru-RU" sz="1100" b="1" dirty="0"/>
          </a:p>
        </p:txBody>
      </p:sp>
      <p:sp>
        <p:nvSpPr>
          <p:cNvPr id="27" name="Line 93"/>
          <p:cNvSpPr>
            <a:spLocks noChangeShapeType="1"/>
          </p:cNvSpPr>
          <p:nvPr/>
        </p:nvSpPr>
        <p:spPr bwMode="auto">
          <a:xfrm flipV="1">
            <a:off x="4859536" y="3975795"/>
            <a:ext cx="0" cy="4222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8" name="Line 94"/>
          <p:cNvSpPr>
            <a:spLocks noChangeShapeType="1"/>
          </p:cNvSpPr>
          <p:nvPr/>
        </p:nvSpPr>
        <p:spPr bwMode="auto">
          <a:xfrm>
            <a:off x="4859536" y="3975795"/>
            <a:ext cx="2087563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9" name="Line 95"/>
          <p:cNvSpPr>
            <a:spLocks noChangeShapeType="1"/>
          </p:cNvSpPr>
          <p:nvPr/>
        </p:nvSpPr>
        <p:spPr bwMode="auto">
          <a:xfrm>
            <a:off x="6947099" y="3975795"/>
            <a:ext cx="0" cy="4222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5367145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Двоичное дерево стратегических направлений космической деятельности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1070428" y="480786"/>
          <a:ext cx="7003144" cy="5896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500034" y="357166"/>
          <a:ext cx="8374091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12219" y="0"/>
            <a:ext cx="37147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ctr"/>
            <a:r>
              <a:rPr lang="ru-RU" sz="4000" b="1" dirty="0" smtClean="0">
                <a:latin typeface="Arial" charset="0"/>
              </a:rPr>
              <a:t>ФКП-2025</a:t>
            </a:r>
            <a:endParaRPr lang="ru-RU" sz="4000" b="1" dirty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313"/>
          <a:stretch>
            <a:fillRect/>
          </a:stretch>
        </p:blipFill>
        <p:spPr bwMode="auto">
          <a:xfrm>
            <a:off x="1071538" y="642918"/>
            <a:ext cx="7439048" cy="515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14414" y="5929330"/>
          <a:ext cx="7072361" cy="736600"/>
        </p:xfrm>
        <a:graphic>
          <a:graphicData uri="http://schemas.openxmlformats.org/drawingml/2006/table">
            <a:tbl>
              <a:tblPr/>
              <a:tblGrid>
                <a:gridCol w="2881331"/>
                <a:gridCol w="1397010"/>
                <a:gridCol w="1397010"/>
                <a:gridCol w="1397010"/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 Связь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 РН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2. ДЗЗ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6. СУ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Наука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7. Перспектива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4. Пилотируемая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26%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9. НИР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3">
      <a:dk1>
        <a:srgbClr val="7B7A8E"/>
      </a:dk1>
      <a:lt1>
        <a:srgbClr val="FFFFFF"/>
      </a:lt1>
      <a:dk2>
        <a:srgbClr val="9B9AB3"/>
      </a:dk2>
      <a:lt2>
        <a:srgbClr val="FFFFFF"/>
      </a:lt2>
      <a:accent1>
        <a:srgbClr val="807EB0"/>
      </a:accent1>
      <a:accent2>
        <a:srgbClr val="333399"/>
      </a:accent2>
      <a:accent3>
        <a:srgbClr val="CBCAD6"/>
      </a:accent3>
      <a:accent4>
        <a:srgbClr val="DADADA"/>
      </a:accent4>
      <a:accent5>
        <a:srgbClr val="C0C0D4"/>
      </a:accent5>
      <a:accent6>
        <a:srgbClr val="2D2D8A"/>
      </a:accent6>
      <a:hlink>
        <a:srgbClr val="DEE8F9"/>
      </a:hlink>
      <a:folHlink>
        <a:srgbClr val="D1CFF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B7A8E"/>
        </a:dk1>
        <a:lt1>
          <a:srgbClr val="FFFFFF"/>
        </a:lt1>
        <a:dk2>
          <a:srgbClr val="9B9AB3"/>
        </a:dk2>
        <a:lt2>
          <a:srgbClr val="FFFFFF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TS102823158</Template>
  <TotalTime>1868</TotalTime>
  <Words>187</Words>
  <Application>Microsoft Office PowerPoint</Application>
  <PresentationFormat>Экран (4:3)</PresentationFormat>
  <Paragraphs>82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1_Default Design</vt:lpstr>
      <vt:lpstr>Космонавтика в России и в мире.   Состояние и перспективы.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ИММ</dc:creator>
  <cp:lastModifiedBy>И. Моисеев</cp:lastModifiedBy>
  <cp:revision>144</cp:revision>
  <dcterms:created xsi:type="dcterms:W3CDTF">2013-02-18T18:08:50Z</dcterms:created>
  <dcterms:modified xsi:type="dcterms:W3CDTF">2017-04-05T19:16:35Z</dcterms:modified>
</cp:coreProperties>
</file>